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</p:sldIdLst>
  <p:sldSz cy="5143500" cx="9144000"/>
  <p:notesSz cx="6858000" cy="9144000"/>
  <p:embeddedFontLst>
    <p:embeddedFont>
      <p:font typeface="Roboto"/>
      <p:regular r:id="rId22"/>
      <p:bold r:id="rId23"/>
      <p:italic r:id="rId24"/>
      <p:boldItalic r:id="rId25"/>
    </p:embeddedFont>
    <p:embeddedFont>
      <p:font typeface="PT Sans Narrow"/>
      <p:regular r:id="rId26"/>
      <p:bold r:id="rId27"/>
    </p:embeddedFont>
    <p:embeddedFont>
      <p:font typeface="Roboto Mono"/>
      <p:regular r:id="rId28"/>
      <p:bold r:id="rId29"/>
      <p:italic r:id="rId30"/>
      <p:boldItalic r:id="rId31"/>
    </p:embeddedFont>
    <p:embeddedFont>
      <p:font typeface="Open Sans"/>
      <p:regular r:id="rId32"/>
      <p:bold r:id="rId33"/>
      <p:italic r:id="rId34"/>
      <p:boldItalic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2ED655D-10F7-4957-8334-CC740B408508}">
  <a:tblStyle styleId="{72ED655D-10F7-4957-8334-CC740B40850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font" Target="fonts/Roboto-regular.fntdata"/><Relationship Id="rId21" Type="http://schemas.openxmlformats.org/officeDocument/2006/relationships/slide" Target="slides/slide15.xml"/><Relationship Id="rId24" Type="http://schemas.openxmlformats.org/officeDocument/2006/relationships/font" Target="fonts/Roboto-italic.fntdata"/><Relationship Id="rId23" Type="http://schemas.openxmlformats.org/officeDocument/2006/relationships/font" Target="fonts/Roboto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PTSansNarrow-regular.fntdata"/><Relationship Id="rId25" Type="http://schemas.openxmlformats.org/officeDocument/2006/relationships/font" Target="fonts/Roboto-boldItalic.fntdata"/><Relationship Id="rId28" Type="http://schemas.openxmlformats.org/officeDocument/2006/relationships/font" Target="fonts/RobotoMono-regular.fntdata"/><Relationship Id="rId27" Type="http://schemas.openxmlformats.org/officeDocument/2006/relationships/font" Target="fonts/PTSansNarrow-bold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RobotoMono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obotoMono-boldItalic.fntdata"/><Relationship Id="rId30" Type="http://schemas.openxmlformats.org/officeDocument/2006/relationships/font" Target="fonts/RobotoMono-italic.fntdata"/><Relationship Id="rId11" Type="http://schemas.openxmlformats.org/officeDocument/2006/relationships/slide" Target="slides/slide5.xml"/><Relationship Id="rId33" Type="http://schemas.openxmlformats.org/officeDocument/2006/relationships/font" Target="fonts/OpenSans-bold.fntdata"/><Relationship Id="rId10" Type="http://schemas.openxmlformats.org/officeDocument/2006/relationships/slide" Target="slides/slide4.xml"/><Relationship Id="rId32" Type="http://schemas.openxmlformats.org/officeDocument/2006/relationships/font" Target="fonts/OpenSans-regular.fntdata"/><Relationship Id="rId13" Type="http://schemas.openxmlformats.org/officeDocument/2006/relationships/slide" Target="slides/slide7.xml"/><Relationship Id="rId35" Type="http://schemas.openxmlformats.org/officeDocument/2006/relationships/font" Target="fonts/OpenSans-boldItalic.fntdata"/><Relationship Id="rId12" Type="http://schemas.openxmlformats.org/officeDocument/2006/relationships/slide" Target="slides/slide6.xml"/><Relationship Id="rId34" Type="http://schemas.openxmlformats.org/officeDocument/2006/relationships/font" Target="fonts/OpenSans-italic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192f01a162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3192f01a162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Aabha </a:t>
            </a:r>
            <a:br>
              <a:rPr lang="en"/>
            </a:br>
            <a:r>
              <a:rPr lang="en"/>
              <a:t>Notes - Increase the </a:t>
            </a:r>
            <a:r>
              <a:rPr lang="en"/>
              <a:t>number of epochs, the loss reduces, we thus find the optimal number of epochs 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18ded8c3ed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18ded8c3ed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Aabha -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P1 - sum of square roots of integers, </a:t>
            </a:r>
            <a:r>
              <a:rPr b="1" lang="en">
                <a:solidFill>
                  <a:schemeClr val="dk1"/>
                </a:solidFill>
              </a:rPr>
              <a:t>formatted output</a:t>
            </a:r>
            <a:r>
              <a:rPr lang="en">
                <a:solidFill>
                  <a:schemeClr val="dk1"/>
                </a:solidFill>
              </a:rPr>
              <a:t> to print a floating-point number with two decimal places. MISSING FORMAT SPECIFIER, LF IS DOUBLE TYPE, 0.2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P2 - This code aims to dynamically allocate memory for a string of length nn, then attempts to read nn characters into that string using </a:t>
            </a: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scanf</a:t>
            </a:r>
            <a:r>
              <a:rPr lang="en">
                <a:solidFill>
                  <a:schemeClr val="dk1"/>
                </a:solidFill>
              </a:rPr>
              <a:t>. </a:t>
            </a: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str</a:t>
            </a:r>
            <a:r>
              <a:rPr lang="en">
                <a:solidFill>
                  <a:schemeClr val="dk1"/>
                </a:solidFill>
              </a:rPr>
              <a:t> is a pointer to this dynamically allocated memory. Should pass the address of the str[i]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Repaillama wasn’t able to resolve these errors but repaircllama, our model is </a:t>
            </a:r>
            <a:r>
              <a:rPr lang="en"/>
              <a:t>correctly</a:t>
            </a:r>
            <a:r>
              <a:rPr lang="en"/>
              <a:t> able to resolve the errors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repai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192f01a162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3192f01a162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Aabha - IMPORTANT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 blue - considers both syntax and semantics between the generated and gold correct code precision of matching n-grams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AST - AST represents the syntactic structure of a programing language in tree like format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Plausible - test cases 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31989146e47_0_7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31989146e47_0_7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Parth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31989146e4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31989146e4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Parth - IMPORTANT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1989146e47_0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31989146e47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18ded8c3ed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18ded8c3ed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Datta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1989146e47_0_7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31989146e47_0_7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Datta - IMPORTANT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1989146e47_0_7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1989146e47_0_7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Sharan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18ded8c3ed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318ded8c3ed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Sharan - IMPORTANT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3192f01a162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3192f01a162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Sharan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31989146e47_0_7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31989146e47_0_7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Prerana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18ded8c3ed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318ded8c3ed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Prerana - IMPORTANT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LoRA is a type of PEFT that decomposes the weight matrix into two low rank matrices -&gt; lesser </a:t>
            </a:r>
            <a:r>
              <a:rPr lang="en"/>
              <a:t>parameters</a:t>
            </a:r>
            <a:r>
              <a:rPr lang="en"/>
              <a:t> to train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Converges faster and generalizes well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Also helps in keeping the learnings of the base model by freezing its weights and only added additional weights in the attention layers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Repairllama is using exact match, AST match, </a:t>
            </a:r>
            <a:r>
              <a:rPr lang="en"/>
              <a:t>semantic</a:t>
            </a:r>
            <a:r>
              <a:rPr lang="en"/>
              <a:t> match - along with these we also evaluated on CodeBLEU 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19ac88860e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319ac88860e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Aabha - IMPORTANT</a:t>
            </a:r>
            <a:br>
              <a:rPr lang="en"/>
            </a:br>
            <a:r>
              <a:rPr lang="en"/>
              <a:t>TEGCER DATASET - </a:t>
            </a:r>
            <a:r>
              <a:rPr lang="en"/>
              <a:t>Targeted Example Generation for Compilation Errors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Epoch - number of times the model sees all the examples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Max_steps - maximum number of batches to run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Learning rate - step size taken in the direction of the negative gradient to minimize the loss function.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Batch size - 4 samples are used to compute the gradient and update the model weights before the next batch of 4 samples is processed.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Optimiser - Adaptive Moment Estimation - minimize the loss function by manipulating the gradient to update weight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Loss Function - Cross-Entropy Loss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2" name="Google Shape;12;p2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13" name="Google Shape;13;p2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" name="Google Shape;14;p2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5" name="Google Shape;15;p2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16" name="Google Shape;16;p2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8" name="Google Shape;18;p2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9" name="Google Shape;19;p2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1"/>
          <p:cNvSpPr txBox="1"/>
          <p:nvPr>
            <p:ph hasCustomPrompt="1" type="title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1"/>
          <p:cNvSpPr txBox="1"/>
          <p:nvPr>
            <p:ph idx="1" type="body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9" name="Google Shape;5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3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" type="body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5"/>
          <p:cNvSpPr txBox="1"/>
          <p:nvPr>
            <p:ph idx="2" type="body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6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7" name="Google Shape;47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>
            <p:ph idx="1" type="body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/>
        </p:txBody>
      </p:sp>
      <p:sp>
        <p:nvSpPr>
          <p:cNvPr id="54" name="Google Shape;5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trop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7.jpg"/><Relationship Id="rId5" Type="http://schemas.openxmlformats.org/officeDocument/2006/relationships/image" Target="../media/image12.jpg"/><Relationship Id="rId6" Type="http://schemas.openxmlformats.org/officeDocument/2006/relationships/image" Target="../media/image6.png"/><Relationship Id="rId7" Type="http://schemas.openxmlformats.org/officeDocument/2006/relationships/image" Target="../media/image5.png"/><Relationship Id="rId8" Type="http://schemas.openxmlformats.org/officeDocument/2006/relationships/image" Target="../media/image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jpg"/><Relationship Id="rId4" Type="http://schemas.openxmlformats.org/officeDocument/2006/relationships/image" Target="../media/image10.jpg"/><Relationship Id="rId5" Type="http://schemas.openxmlformats.org/officeDocument/2006/relationships/image" Target="../media/image11.jpg"/><Relationship Id="rId6" Type="http://schemas.openxmlformats.org/officeDocument/2006/relationships/image" Target="../media/image13.jpg"/><Relationship Id="rId7" Type="http://schemas.openxmlformats.org/officeDocument/2006/relationships/image" Target="../media/image2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/>
          <p:nvPr>
            <p:ph type="ctrTitle"/>
          </p:nvPr>
        </p:nvSpPr>
        <p:spPr>
          <a:xfrm>
            <a:off x="1003650" y="1242739"/>
            <a:ext cx="7136700" cy="102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Georgia"/>
                <a:ea typeface="Georgia"/>
                <a:cs typeface="Georgia"/>
                <a:sym typeface="Georgia"/>
              </a:rPr>
              <a:t>Transfer Learning Based Automated Debugging Across Multiple Programming Languages</a:t>
            </a:r>
            <a:endParaRPr sz="24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Georgia"/>
                <a:ea typeface="Georgia"/>
                <a:cs typeface="Georgia"/>
                <a:sym typeface="Georgia"/>
              </a:rPr>
              <a:t>Group 18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67" name="Google Shape;6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15275" y="2548175"/>
            <a:ext cx="1022400" cy="1022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8" name="Google Shape;68;p13"/>
          <p:cNvPicPr preferRelativeResize="0"/>
          <p:nvPr/>
        </p:nvPicPr>
        <p:blipFill rotWithShape="1">
          <a:blip r:embed="rId4">
            <a:alphaModFix/>
          </a:blip>
          <a:srcRect b="0" l="0" r="0" t="17184"/>
          <a:stretch/>
        </p:blipFill>
        <p:spPr>
          <a:xfrm>
            <a:off x="1481075" y="2541975"/>
            <a:ext cx="827814" cy="1028598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9" name="Google Shape;69;p13"/>
          <p:cNvPicPr preferRelativeResize="0"/>
          <p:nvPr/>
        </p:nvPicPr>
        <p:blipFill rotWithShape="1">
          <a:blip r:embed="rId5">
            <a:alphaModFix/>
          </a:blip>
          <a:srcRect b="0" l="7894" r="10212" t="34106"/>
          <a:stretch/>
        </p:blipFill>
        <p:spPr>
          <a:xfrm>
            <a:off x="5417625" y="2524625"/>
            <a:ext cx="952950" cy="1022403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0" name="Google Shape;70;p13"/>
          <p:cNvSpPr txBox="1"/>
          <p:nvPr/>
        </p:nvSpPr>
        <p:spPr>
          <a:xfrm>
            <a:off x="1368450" y="3623900"/>
            <a:ext cx="6771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Aabha Pingle      </a:t>
            </a:r>
            <a:r>
              <a:rPr lang="en" sz="11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</a:t>
            </a:r>
            <a:r>
              <a:rPr lang="en" sz="11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Dattateja Reddy Anakala     Parth Sanjay Shelar    Prerana Shenoy S P       Sharan Murli</a:t>
            </a:r>
            <a:endParaRPr sz="11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1" name="Google Shape;71;p13"/>
          <p:cNvSpPr txBox="1"/>
          <p:nvPr/>
        </p:nvSpPr>
        <p:spPr>
          <a:xfrm>
            <a:off x="0" y="0"/>
            <a:ext cx="3000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CE9178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72" name="Google Shape;72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74452" y="2541975"/>
            <a:ext cx="1176110" cy="108192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3" name="Google Shape;73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2400" y="4099400"/>
            <a:ext cx="28575" cy="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3"/>
          <p:cNvPicPr preferRelativeResize="0"/>
          <p:nvPr/>
        </p:nvPicPr>
        <p:blipFill rotWithShape="1">
          <a:blip r:embed="rId8">
            <a:alphaModFix/>
          </a:blip>
          <a:srcRect b="28459" l="0" r="0" t="0"/>
          <a:stretch/>
        </p:blipFill>
        <p:spPr>
          <a:xfrm>
            <a:off x="4122900" y="2541975"/>
            <a:ext cx="1078303" cy="1028598"/>
          </a:xfrm>
          <a:prstGeom prst="rect">
            <a:avLst/>
          </a:prstGeom>
          <a:noFill/>
          <a:ln cap="flat" cmpd="sng" w="19050">
            <a:solidFill>
              <a:srgbClr val="1F1F1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2"/>
          <p:cNvSpPr txBox="1"/>
          <p:nvPr>
            <p:ph type="title"/>
          </p:nvPr>
        </p:nvSpPr>
        <p:spPr>
          <a:xfrm>
            <a:off x="311700" y="356650"/>
            <a:ext cx="8520600" cy="70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latin typeface="Georgia"/>
                <a:ea typeface="Georgia"/>
                <a:cs typeface="Georgia"/>
                <a:sym typeface="Georgia"/>
              </a:rPr>
              <a:t>Current Results - Experiments using CARC</a:t>
            </a:r>
            <a:endParaRPr sz="32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43" name="Google Shape;143;p22"/>
          <p:cNvSpPr txBox="1"/>
          <p:nvPr>
            <p:ph idx="1" type="body"/>
          </p:nvPr>
        </p:nvSpPr>
        <p:spPr>
          <a:xfrm>
            <a:off x="258775" y="1152425"/>
            <a:ext cx="8520600" cy="341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4" name="Google Shape;144;p22"/>
          <p:cNvSpPr txBox="1"/>
          <p:nvPr/>
        </p:nvSpPr>
        <p:spPr>
          <a:xfrm>
            <a:off x="3215700" y="4430725"/>
            <a:ext cx="2712600" cy="39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Figure 2: Training and Validation loss vs epochs</a:t>
            </a:r>
            <a:endParaRPr sz="10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45" name="Google Shape;14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3775" y="1188325"/>
            <a:ext cx="5636450" cy="3344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3"/>
          <p:cNvSpPr txBox="1"/>
          <p:nvPr>
            <p:ph type="title"/>
          </p:nvPr>
        </p:nvSpPr>
        <p:spPr>
          <a:xfrm>
            <a:off x="311700" y="-98975"/>
            <a:ext cx="8520600" cy="70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latin typeface="Georgia"/>
                <a:ea typeface="Georgia"/>
                <a:cs typeface="Georgia"/>
                <a:sym typeface="Georgia"/>
              </a:rPr>
              <a:t>Current Results - Inferences</a:t>
            </a:r>
            <a:endParaRPr sz="3200">
              <a:solidFill>
                <a:srgbClr val="5C5962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  <p:graphicFrame>
        <p:nvGraphicFramePr>
          <p:cNvPr id="151" name="Google Shape;151;p23"/>
          <p:cNvGraphicFramePr/>
          <p:nvPr/>
        </p:nvGraphicFramePr>
        <p:xfrm>
          <a:off x="1151900" y="5810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{72ED655D-10F7-4957-8334-CC740B408508}</a:tableStyleId>
              </a:tblPr>
              <a:tblGrid>
                <a:gridCol w="2170450"/>
                <a:gridCol w="1556575"/>
                <a:gridCol w="1556575"/>
                <a:gridCol w="1556575"/>
              </a:tblGrid>
              <a:tr h="7061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Input Buggy Code</a:t>
                      </a:r>
                      <a:endParaRPr b="1"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Gold Correct Code</a:t>
                      </a:r>
                      <a:endParaRPr b="1"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Inference on RepairLLama</a:t>
                      </a:r>
                      <a:endParaRPr b="1"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Inference on RepairLLama Finetuned on C data</a:t>
                      </a:r>
                      <a:endParaRPr b="1"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</a:tr>
              <a:tr h="1360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highlight>
                            <a:srgbClr val="FFFFFF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#include &lt;stdio.h&gt;</a:t>
                      </a:r>
                      <a:endParaRPr sz="700">
                        <a:highlight>
                          <a:srgbClr val="FFFFFF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highlight>
                            <a:srgbClr val="FFFFFF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#include &lt;math.h&gt;</a:t>
                      </a:r>
                      <a:endParaRPr sz="700">
                        <a:highlight>
                          <a:srgbClr val="FFFFFF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highlight>
                            <a:srgbClr val="FFFFFF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int main(){</a:t>
                      </a:r>
                      <a:endParaRPr sz="700">
                        <a:highlight>
                          <a:srgbClr val="FFFFFF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highlight>
                            <a:srgbClr val="FFFFFF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int n;</a:t>
                      </a:r>
                      <a:endParaRPr sz="700">
                        <a:highlight>
                          <a:srgbClr val="FFFFFF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highlight>
                            <a:srgbClr val="FFFFFF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double sum=0;</a:t>
                      </a:r>
                      <a:endParaRPr sz="700">
                        <a:highlight>
                          <a:srgbClr val="FFFFFF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highlight>
                            <a:srgbClr val="FFFFFF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 scanf("%d",&amp;n);</a:t>
                      </a:r>
                      <a:endParaRPr sz="700">
                        <a:highlight>
                          <a:srgbClr val="FFFFFF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highlight>
                            <a:srgbClr val="FFFFFF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 for(int i=1;i&lt;=n;i++){</a:t>
                      </a:r>
                      <a:endParaRPr sz="700">
                        <a:highlight>
                          <a:srgbClr val="FFFFFF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highlight>
                            <a:srgbClr val="FFFFFF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   sum=sum*1.0+sqrt(i);}</a:t>
                      </a:r>
                      <a:endParaRPr sz="700">
                        <a:highlight>
                          <a:srgbClr val="FFFFFF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700">
                          <a:highlight>
                            <a:srgbClr val="FFFFFF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   printf(".2lf",sum);</a:t>
                      </a:r>
                      <a:endParaRPr b="1" sz="700">
                        <a:highlight>
                          <a:srgbClr val="FFFFFF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highlight>
                            <a:srgbClr val="FFFFFF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 return 0;</a:t>
                      </a:r>
                      <a:endParaRPr sz="700">
                        <a:highlight>
                          <a:srgbClr val="FFFFFF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highlight>
                            <a:srgbClr val="FFFFFF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}</a:t>
                      </a:r>
                      <a:endParaRPr sz="7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highlight>
                            <a:srgbClr val="FFFFFF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#include &lt;stdio.h&gt;</a:t>
                      </a:r>
                      <a:endParaRPr sz="700">
                        <a:highlight>
                          <a:srgbClr val="FFFFFF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highlight>
                            <a:srgbClr val="FFFFFF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#include &lt;math.h&gt;</a:t>
                      </a:r>
                      <a:endParaRPr sz="700">
                        <a:highlight>
                          <a:srgbClr val="FFFFFF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highlight>
                            <a:srgbClr val="FFFFFF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int main(){</a:t>
                      </a:r>
                      <a:endParaRPr sz="700">
                        <a:highlight>
                          <a:srgbClr val="FFFFFF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highlight>
                            <a:srgbClr val="FFFFFF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int n;</a:t>
                      </a:r>
                      <a:endParaRPr sz="700">
                        <a:highlight>
                          <a:srgbClr val="FFFFFF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highlight>
                            <a:srgbClr val="FFFFFF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double sum=0;</a:t>
                      </a:r>
                      <a:endParaRPr sz="700">
                        <a:highlight>
                          <a:srgbClr val="FFFFFF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highlight>
                            <a:srgbClr val="FFFFFF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 scanf("%d",&amp;n);</a:t>
                      </a:r>
                      <a:endParaRPr sz="700">
                        <a:highlight>
                          <a:srgbClr val="FFFFFF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highlight>
                            <a:srgbClr val="FFFFFF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 for(int i=1;i&lt;=n;i++){</a:t>
                      </a:r>
                      <a:endParaRPr sz="700">
                        <a:highlight>
                          <a:srgbClr val="FFFFFF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highlight>
                            <a:srgbClr val="FFFFFF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   sum=sum*1.0+sqrt(i);}</a:t>
                      </a:r>
                      <a:endParaRPr sz="700">
                        <a:highlight>
                          <a:srgbClr val="FFFFFF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700">
                          <a:highlight>
                            <a:srgbClr val="FFFFFF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   printf("%.2lf",sum);</a:t>
                      </a:r>
                      <a:endParaRPr b="1" sz="700">
                        <a:highlight>
                          <a:srgbClr val="FFFFFF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highlight>
                            <a:srgbClr val="FFFFFF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 return 0;</a:t>
                      </a:r>
                      <a:endParaRPr sz="700">
                        <a:highlight>
                          <a:srgbClr val="FFFFFF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highlight>
                            <a:srgbClr val="FFFFFF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}</a:t>
                      </a:r>
                      <a:endParaRPr sz="7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&lt;/s&gt;</a:t>
                      </a:r>
                      <a:endParaRPr sz="7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-----------------</a:t>
                      </a:r>
                      <a:endParaRPr sz="7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#include &lt;stdio.h&gt;</a:t>
                      </a:r>
                      <a:endParaRPr sz="7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#include &lt;math.h&gt;</a:t>
                      </a:r>
                      <a:endParaRPr sz="7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int main(){</a:t>
                      </a:r>
                      <a:endParaRPr sz="7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int n;</a:t>
                      </a:r>
                      <a:endParaRPr sz="7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double sum=0;</a:t>
                      </a:r>
                      <a:endParaRPr sz="7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 scanf("%d",&amp;n);</a:t>
                      </a:r>
                      <a:endParaRPr sz="7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 for(int i=1;i&lt;=n;i++){</a:t>
                      </a:r>
                      <a:endParaRPr sz="7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   sum=sum*1.0+sqrt(i);}</a:t>
                      </a:r>
                      <a:endParaRPr sz="7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   </a:t>
                      </a:r>
                      <a:r>
                        <a:rPr b="1" lang="en" sz="7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printf("%lf",sum);   </a:t>
                      </a:r>
                      <a:r>
                        <a:rPr lang="en" sz="7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endParaRPr sz="7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 return 0;</a:t>
                      </a:r>
                      <a:endParaRPr sz="7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}</a:t>
                      </a:r>
                      <a:endParaRPr sz="7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&lt;/s&gt;</a:t>
                      </a:r>
                      <a:endParaRPr sz="7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>
                        <a:highlight>
                          <a:srgbClr val="FFFFFF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highlight>
                            <a:srgbClr val="FFFFFF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Patch 1:</a:t>
                      </a:r>
                      <a:endParaRPr sz="700">
                        <a:highlight>
                          <a:srgbClr val="FFFFFF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highlight>
                            <a:srgbClr val="FFFFFF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#include &lt;stdio.h&gt;</a:t>
                      </a:r>
                      <a:endParaRPr sz="700">
                        <a:highlight>
                          <a:srgbClr val="FFFFFF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highlight>
                            <a:srgbClr val="FFFFFF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#include &lt;math.h&gt;</a:t>
                      </a:r>
                      <a:endParaRPr sz="700">
                        <a:highlight>
                          <a:srgbClr val="FFFFFF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highlight>
                            <a:srgbClr val="FFFFFF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int main( {</a:t>
                      </a:r>
                      <a:endParaRPr sz="700">
                        <a:highlight>
                          <a:srgbClr val="FFFFFF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highlight>
                            <a:srgbClr val="FFFFFF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int n;</a:t>
                      </a:r>
                      <a:endParaRPr sz="700">
                        <a:highlight>
                          <a:srgbClr val="FFFFFF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highlight>
                            <a:srgbClr val="FFFFFF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double sum=0;</a:t>
                      </a:r>
                      <a:endParaRPr sz="700">
                        <a:highlight>
                          <a:srgbClr val="FFFFFF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highlight>
                            <a:srgbClr val="FFFFFF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 scanf("%d",&amp;n);</a:t>
                      </a:r>
                      <a:endParaRPr sz="700">
                        <a:highlight>
                          <a:srgbClr val="FFFFFF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highlight>
                            <a:srgbClr val="FFFFFF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 for(int i=1;i&lt;=n;i++){</a:t>
                      </a:r>
                      <a:endParaRPr sz="700">
                        <a:highlight>
                          <a:srgbClr val="FFFFFF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highlight>
                            <a:srgbClr val="FFFFFF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   sum=sum*1.0+sqrt(i);}</a:t>
                      </a:r>
                      <a:endParaRPr sz="700">
                        <a:highlight>
                          <a:srgbClr val="FFFFFF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highlight>
                            <a:srgbClr val="FFFFFF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   </a:t>
                      </a:r>
                      <a:r>
                        <a:rPr b="1" lang="en" sz="700">
                          <a:highlight>
                            <a:srgbClr val="FFFFFF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printf("%.2lf",sum);</a:t>
                      </a:r>
                      <a:endParaRPr b="1" sz="700">
                        <a:highlight>
                          <a:srgbClr val="FFFFFF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highlight>
                            <a:srgbClr val="FFFFFF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 return 0;</a:t>
                      </a:r>
                      <a:endParaRPr sz="700">
                        <a:highlight>
                          <a:srgbClr val="FFFFFF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highlight>
                            <a:srgbClr val="FFFFFF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}</a:t>
                      </a:r>
                      <a:endParaRPr sz="700">
                        <a:highlight>
                          <a:srgbClr val="FFFFFF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91425" marL="91425"/>
                </a:tc>
              </a:tr>
              <a:tr h="1820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highlight>
                            <a:srgbClr val="FFFFFF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#include &lt;stdio.h&gt;</a:t>
                      </a:r>
                      <a:endParaRPr sz="700">
                        <a:highlight>
                          <a:srgbClr val="FFFFFF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highlight>
                            <a:srgbClr val="FFFFFF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#include &lt;stdlib.h&gt;</a:t>
                      </a:r>
                      <a:endParaRPr sz="700">
                        <a:highlight>
                          <a:srgbClr val="FFFFFF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highlight>
                            <a:srgbClr val="FFFFFF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int main(){</a:t>
                      </a:r>
                      <a:endParaRPr sz="700">
                        <a:highlight>
                          <a:srgbClr val="FFFFFF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highlight>
                            <a:srgbClr val="FFFFFF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   int i,n,k;</a:t>
                      </a:r>
                      <a:endParaRPr sz="700">
                        <a:highlight>
                          <a:srgbClr val="FFFFFF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highlight>
                            <a:srgbClr val="FFFFFF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   scanf("%d",&amp;n);</a:t>
                      </a:r>
                      <a:endParaRPr sz="700">
                        <a:highlight>
                          <a:srgbClr val="FFFFFF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highlight>
                            <a:srgbClr val="FFFFFF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   char *str=(char*)malloc(n*sizeof(char));//dynamic memory allocation</a:t>
                      </a:r>
                      <a:endParaRPr sz="700">
                        <a:highlight>
                          <a:srgbClr val="FFFFFF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highlight>
                            <a:srgbClr val="FFFFFF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   for(i=0;i&lt;n;i++){</a:t>
                      </a:r>
                      <a:endParaRPr sz="700">
                        <a:highlight>
                          <a:srgbClr val="FFFFFF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highlight>
                            <a:srgbClr val="FFFFFF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       </a:t>
                      </a:r>
                      <a:r>
                        <a:rPr b="1" lang="en" sz="700">
                          <a:highlight>
                            <a:srgbClr val="FFFFFF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scanf("%c",*str[i]);</a:t>
                      </a:r>
                      <a:endParaRPr sz="700">
                        <a:highlight>
                          <a:srgbClr val="FFFFFF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highlight>
                            <a:srgbClr val="FFFFFF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   }</a:t>
                      </a:r>
                      <a:endParaRPr sz="700">
                        <a:highlight>
                          <a:srgbClr val="FFFFFF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highlight>
                            <a:srgbClr val="FFFFFF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   </a:t>
                      </a:r>
                      <a:endParaRPr sz="700">
                        <a:highlight>
                          <a:srgbClr val="FFFFFF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highlight>
                            <a:srgbClr val="FFFFFF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       return 0;</a:t>
                      </a:r>
                      <a:endParaRPr sz="700">
                        <a:highlight>
                          <a:srgbClr val="FFFFFF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highlight>
                            <a:srgbClr val="FFFFFF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}</a:t>
                      </a:r>
                      <a:endParaRPr sz="7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highlight>
                            <a:srgbClr val="FFFFFF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#include &lt;stdio.h&gt;</a:t>
                      </a:r>
                      <a:endParaRPr sz="700">
                        <a:highlight>
                          <a:srgbClr val="FFFFFF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highlight>
                            <a:srgbClr val="FFFFFF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#include &lt;stdlib.h&gt;</a:t>
                      </a:r>
                      <a:endParaRPr sz="700">
                        <a:highlight>
                          <a:srgbClr val="FFFFFF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highlight>
                            <a:srgbClr val="FFFFFF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int main(){</a:t>
                      </a:r>
                      <a:endParaRPr sz="700">
                        <a:highlight>
                          <a:srgbClr val="FFFFFF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highlight>
                            <a:srgbClr val="FFFFFF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   int i,n,k;</a:t>
                      </a:r>
                      <a:endParaRPr sz="700">
                        <a:highlight>
                          <a:srgbClr val="FFFFFF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highlight>
                            <a:srgbClr val="FFFFFF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   scanf("%d",&amp;n);</a:t>
                      </a:r>
                      <a:endParaRPr sz="700">
                        <a:highlight>
                          <a:srgbClr val="FFFFFF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highlight>
                            <a:srgbClr val="FFFFFF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   char *str=(char*)malloc(n*sizeof(char));//dynamic memory allocation</a:t>
                      </a:r>
                      <a:endParaRPr sz="700">
                        <a:highlight>
                          <a:srgbClr val="FFFFFF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highlight>
                            <a:srgbClr val="FFFFFF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   for(i=0;i&lt;n;i++){</a:t>
                      </a:r>
                      <a:endParaRPr sz="700">
                        <a:highlight>
                          <a:srgbClr val="FFFFFF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highlight>
                            <a:srgbClr val="FFFFFF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       </a:t>
                      </a:r>
                      <a:r>
                        <a:rPr b="1" lang="en" sz="700">
                          <a:highlight>
                            <a:srgbClr val="FFFFFF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scanf("%c",&amp;str[i]);</a:t>
                      </a:r>
                      <a:endParaRPr sz="700">
                        <a:highlight>
                          <a:srgbClr val="FFFFFF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highlight>
                            <a:srgbClr val="FFFFFF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   }</a:t>
                      </a:r>
                      <a:endParaRPr sz="700">
                        <a:highlight>
                          <a:srgbClr val="FFFFFF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highlight>
                            <a:srgbClr val="FFFFFF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   </a:t>
                      </a:r>
                      <a:endParaRPr sz="700">
                        <a:highlight>
                          <a:srgbClr val="FFFFFF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highlight>
                            <a:srgbClr val="FFFFFF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       return 0;</a:t>
                      </a:r>
                      <a:endParaRPr sz="700">
                        <a:highlight>
                          <a:srgbClr val="FFFFFF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highlight>
                            <a:srgbClr val="FFFFFF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}</a:t>
                      </a:r>
                      <a:endParaRPr sz="7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&lt;/s&gt;</a:t>
                      </a:r>
                      <a:endParaRPr sz="7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-----------------</a:t>
                      </a:r>
                      <a:endParaRPr sz="7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#include &lt;stdio.h&gt;</a:t>
                      </a:r>
                      <a:endParaRPr sz="7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#include &lt;stdlib.h&gt;</a:t>
                      </a:r>
                      <a:endParaRPr sz="7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int main(){</a:t>
                      </a:r>
                      <a:endParaRPr sz="7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   int i,n,k;</a:t>
                      </a:r>
                      <a:endParaRPr sz="7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   scanf("%d",&amp;n);</a:t>
                      </a:r>
                      <a:endParaRPr sz="7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   char *str=(char*)malloc(n*sizeof(char));//dynamic memory allocation</a:t>
                      </a:r>
                      <a:endParaRPr sz="7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   for(i=0;i&lt;n;i++){</a:t>
                      </a:r>
                      <a:endParaRPr sz="7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       </a:t>
                      </a:r>
                      <a:r>
                        <a:rPr b="1" lang="en" sz="7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scanf("%c",str[i]);</a:t>
                      </a:r>
                      <a:endParaRPr b="1" sz="7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   }</a:t>
                      </a:r>
                      <a:endParaRPr sz="7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 return 0;</a:t>
                      </a:r>
                      <a:endParaRPr sz="7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}</a:t>
                      </a:r>
                      <a:endParaRPr sz="7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&lt;/s&gt;</a:t>
                      </a:r>
                      <a:endParaRPr sz="7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highlight>
                            <a:srgbClr val="FFFFFF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Patch 4:</a:t>
                      </a:r>
                      <a:endParaRPr sz="700">
                        <a:highlight>
                          <a:srgbClr val="FFFFFF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highlight>
                            <a:srgbClr val="FFFFFF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#include &lt;stdio.h&gt;</a:t>
                      </a:r>
                      <a:endParaRPr sz="700">
                        <a:highlight>
                          <a:srgbClr val="FFFFFF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highlight>
                            <a:srgbClr val="FFFFFF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#include &lt;stdlib.h&gt;</a:t>
                      </a:r>
                      <a:endParaRPr sz="700">
                        <a:highlight>
                          <a:srgbClr val="FFFFFF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highlight>
                            <a:srgbClr val="FFFFFF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int main(){</a:t>
                      </a:r>
                      <a:endParaRPr sz="700">
                        <a:highlight>
                          <a:srgbClr val="FFFFFF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highlight>
                            <a:srgbClr val="FFFFFF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   int i,n,k;</a:t>
                      </a:r>
                      <a:endParaRPr sz="700">
                        <a:highlight>
                          <a:srgbClr val="FFFFFF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highlight>
                            <a:srgbClr val="FFFFFF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   scanf("%d",&amp;n);</a:t>
                      </a:r>
                      <a:endParaRPr sz="700">
                        <a:highlight>
                          <a:srgbClr val="FFFFFF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highlight>
                            <a:srgbClr val="FFFFFF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   char *str=(char*)malloc(n*sizeof(char));//dynamic memory allocation</a:t>
                      </a:r>
                      <a:endParaRPr sz="700">
                        <a:highlight>
                          <a:srgbClr val="FFFFFF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highlight>
                            <a:srgbClr val="FFFFFF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   for(i=0;i&lt;n;i++){</a:t>
                      </a:r>
                      <a:endParaRPr sz="700">
                        <a:highlight>
                          <a:srgbClr val="FFFFFF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highlight>
                            <a:srgbClr val="FFFFFF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       </a:t>
                      </a:r>
                      <a:r>
                        <a:rPr b="1" lang="en" sz="700">
                          <a:highlight>
                            <a:srgbClr val="FFFFFF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scanf("%c",&amp;str[i]);</a:t>
                      </a:r>
                      <a:endParaRPr b="1" sz="700">
                        <a:highlight>
                          <a:srgbClr val="FFFFFF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highlight>
                            <a:srgbClr val="FFFFFF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   }</a:t>
                      </a:r>
                      <a:endParaRPr sz="700">
                        <a:highlight>
                          <a:srgbClr val="FFFFFF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highlight>
                            <a:srgbClr val="FFFFFF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 return 0;</a:t>
                      </a:r>
                      <a:endParaRPr sz="700">
                        <a:highlight>
                          <a:srgbClr val="FFFFFF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highlight>
                            <a:srgbClr val="FFFFFF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}</a:t>
                      </a:r>
                      <a:endParaRPr sz="7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52" name="Google Shape;152;p23"/>
          <p:cNvSpPr txBox="1"/>
          <p:nvPr/>
        </p:nvSpPr>
        <p:spPr>
          <a:xfrm>
            <a:off x="3215675" y="4638675"/>
            <a:ext cx="2712600" cy="39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Table 5: Finetuned Model Inference examples</a:t>
            </a:r>
            <a:endParaRPr sz="10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Evaluation Scores 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graphicFrame>
        <p:nvGraphicFramePr>
          <p:cNvPr id="158" name="Google Shape;158;p24"/>
          <p:cNvGraphicFramePr/>
          <p:nvPr/>
        </p:nvGraphicFramePr>
        <p:xfrm>
          <a:off x="952500" y="1619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{72ED655D-10F7-4957-8334-CC740B408508}</a:tableStyleId>
              </a:tblPr>
              <a:tblGrid>
                <a:gridCol w="1809750"/>
                <a:gridCol w="1809750"/>
                <a:gridCol w="1809750"/>
                <a:gridCol w="18097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Models</a:t>
                      </a:r>
                      <a:endParaRPr b="1"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CodeBLEU</a:t>
                      </a:r>
                      <a:endParaRPr b="1"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Plausible Match</a:t>
                      </a:r>
                      <a:endParaRPr b="1"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AST</a:t>
                      </a:r>
                      <a:endParaRPr b="1"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CodeLlama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0.63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0.71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RepairLlama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0.81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0.2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0.86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RepairCLlama (ours)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0.91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0.4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0.89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</a:tbl>
          </a:graphicData>
        </a:graphic>
      </p:graphicFrame>
      <p:sp>
        <p:nvSpPr>
          <p:cNvPr id="159" name="Google Shape;159;p24"/>
          <p:cNvSpPr txBox="1"/>
          <p:nvPr/>
        </p:nvSpPr>
        <p:spPr>
          <a:xfrm>
            <a:off x="2609250" y="3158450"/>
            <a:ext cx="3925500" cy="39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Table 6: Evaluation </a:t>
            </a:r>
            <a:r>
              <a:rPr lang="en" sz="10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Metrics of ours against baseline models for C code</a:t>
            </a:r>
            <a:endParaRPr sz="10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4" name="Google Shape;164;p25"/>
          <p:cNvGraphicFramePr/>
          <p:nvPr/>
        </p:nvGraphicFramePr>
        <p:xfrm>
          <a:off x="660250" y="4545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{72ED655D-10F7-4957-8334-CC740B408508}</a:tableStyleId>
              </a:tblPr>
              <a:tblGrid>
                <a:gridCol w="3911750"/>
                <a:gridCol w="3911750"/>
              </a:tblGrid>
              <a:tr h="846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3200">
                          <a:solidFill>
                            <a:schemeClr val="accent1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Challenges </a:t>
                      </a:r>
                      <a:endParaRPr sz="32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3200">
                          <a:solidFill>
                            <a:schemeClr val="accent1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Learnings</a:t>
                      </a:r>
                      <a:endParaRPr sz="32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/>
                </a:tc>
              </a:tr>
              <a:tr h="909975"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When a buggy code example contains </a:t>
                      </a:r>
                      <a:r>
                        <a:rPr b="1" lang="en" sz="1200">
                          <a:solidFill>
                            <a:schemeClr val="dk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multiple errors</a:t>
                      </a:r>
                      <a:r>
                        <a:rPr lang="en" sz="1200">
                          <a:solidFill>
                            <a:schemeClr val="dk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, the model tends to address only one bug, leaving the others uncorrected.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Learned how to use </a:t>
                      </a:r>
                      <a:r>
                        <a:rPr b="1" lang="en" sz="1200">
                          <a:solidFill>
                            <a:schemeClr val="dk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LoRA for finetuning</a:t>
                      </a:r>
                      <a:r>
                        <a:rPr lang="en" sz="1200">
                          <a:solidFill>
                            <a:schemeClr val="dk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and the capabilities of finetuning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</a:tr>
              <a:tr h="1153350"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Similar to RepairLlama, we wanted to first target </a:t>
                      </a:r>
                      <a:r>
                        <a:rPr b="1" lang="en" sz="1200">
                          <a:solidFill>
                            <a:schemeClr val="dk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single function error debugging</a:t>
                      </a:r>
                      <a:r>
                        <a:rPr lang="en" sz="1200">
                          <a:solidFill>
                            <a:schemeClr val="dk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. This </a:t>
                      </a:r>
                      <a:r>
                        <a:rPr lang="en" sz="1200">
                          <a:solidFill>
                            <a:schemeClr val="dk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involved</a:t>
                      </a:r>
                      <a:r>
                        <a:rPr lang="en" sz="1200">
                          <a:solidFill>
                            <a:schemeClr val="dk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data preprocessing of all our datasets to single function errors which took a lot of effort.</a:t>
                      </a:r>
                      <a:endParaRPr sz="1200">
                        <a:solidFill>
                          <a:schemeClr val="dk2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We attempted to fine-tune the model by providing </a:t>
                      </a:r>
                      <a:r>
                        <a:rPr b="1" lang="en" sz="1200">
                          <a:solidFill>
                            <a:schemeClr val="dk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code</a:t>
                      </a:r>
                      <a:r>
                        <a:rPr lang="en" sz="1200">
                          <a:solidFill>
                            <a:schemeClr val="dk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and </a:t>
                      </a:r>
                      <a:r>
                        <a:rPr b="1" lang="en" sz="1200">
                          <a:solidFill>
                            <a:schemeClr val="dk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prompt inputs</a:t>
                      </a:r>
                      <a:r>
                        <a:rPr lang="en" sz="1200">
                          <a:solidFill>
                            <a:schemeClr val="dk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. This fine-tuned model performed better than the one without prompts. Through this process, we learned how to </a:t>
                      </a:r>
                      <a:r>
                        <a:rPr b="1" lang="en" sz="1200">
                          <a:solidFill>
                            <a:schemeClr val="dk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effectively prompt</a:t>
                      </a:r>
                      <a:r>
                        <a:rPr lang="en" sz="1200">
                          <a:solidFill>
                            <a:schemeClr val="dk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and fine-tune a model using prompts.</a:t>
                      </a:r>
                      <a:endParaRPr sz="1200">
                        <a:solidFill>
                          <a:schemeClr val="dk2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</a:tr>
              <a:tr h="1153350"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Zero-shot prompting</a:t>
                      </a:r>
                      <a:r>
                        <a:rPr lang="en" sz="1200">
                          <a:solidFill>
                            <a:schemeClr val="dk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and </a:t>
                      </a:r>
                      <a:r>
                        <a:rPr b="1" lang="en" sz="1200">
                          <a:solidFill>
                            <a:schemeClr val="dk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simple one-shot prompting</a:t>
                      </a:r>
                      <a:r>
                        <a:rPr lang="en" sz="1200">
                          <a:solidFill>
                            <a:schemeClr val="dk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performed poorly on the task, often returning the input unchanged. This underscores the need for fine-tuning the model on a C/C++ debugging dataset.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Experimented with different </a:t>
                      </a:r>
                      <a:r>
                        <a:rPr b="1" lang="en" sz="1200">
                          <a:solidFill>
                            <a:schemeClr val="dk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evaluation metrics and datasets</a:t>
                      </a:r>
                      <a:r>
                        <a:rPr lang="en" sz="1200">
                          <a:solidFill>
                            <a:schemeClr val="dk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- learned how to analyze and choose the best ones for our task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65" name="Google Shape;165;p25"/>
          <p:cNvSpPr txBox="1"/>
          <p:nvPr/>
        </p:nvSpPr>
        <p:spPr>
          <a:xfrm>
            <a:off x="3282450" y="4571350"/>
            <a:ext cx="2579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Table 7: Challenges and Learnings</a:t>
            </a:r>
            <a:endParaRPr sz="10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Georgia"/>
                <a:ea typeface="Georgia"/>
                <a:cs typeface="Georgia"/>
                <a:sym typeface="Georgia"/>
              </a:rPr>
              <a:t>Next Steps</a:t>
            </a:r>
            <a:endParaRPr sz="3000">
              <a:latin typeface="Georgia"/>
              <a:ea typeface="Georgia"/>
              <a:cs typeface="Georgia"/>
              <a:sym typeface="Georgia"/>
            </a:endParaRPr>
          </a:p>
        </p:txBody>
      </p:sp>
      <p:grpSp>
        <p:nvGrpSpPr>
          <p:cNvPr id="171" name="Google Shape;171;p26"/>
          <p:cNvGrpSpPr/>
          <p:nvPr/>
        </p:nvGrpSpPr>
        <p:grpSpPr>
          <a:xfrm>
            <a:off x="2001925" y="2306625"/>
            <a:ext cx="1834900" cy="1582600"/>
            <a:chOff x="1083025" y="2306625"/>
            <a:chExt cx="1834900" cy="1582600"/>
          </a:xfrm>
        </p:grpSpPr>
        <p:sp>
          <p:nvSpPr>
            <p:cNvPr id="172" name="Google Shape;172;p26"/>
            <p:cNvSpPr txBox="1"/>
            <p:nvPr/>
          </p:nvSpPr>
          <p:spPr>
            <a:xfrm>
              <a:off x="1235825" y="2695025"/>
              <a:ext cx="1505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solidFill>
                    <a:schemeClr val="accent5"/>
                  </a:solidFill>
                  <a:latin typeface="Roboto"/>
                  <a:ea typeface="Roboto"/>
                  <a:cs typeface="Roboto"/>
                  <a:sym typeface="Roboto"/>
                </a:rPr>
                <a:t>Finetune on other datasets</a:t>
              </a:r>
              <a:endParaRPr b="1" sz="10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73" name="Google Shape;173;p26"/>
            <p:cNvSpPr txBox="1"/>
            <p:nvPr/>
          </p:nvSpPr>
          <p:spPr>
            <a:xfrm>
              <a:off x="1215700" y="3151825"/>
              <a:ext cx="15456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chemeClr val="accent5"/>
                  </a:solidFill>
                  <a:latin typeface="Roboto"/>
                  <a:ea typeface="Roboto"/>
                  <a:cs typeface="Roboto"/>
                  <a:sym typeface="Roboto"/>
                </a:rPr>
                <a:t>Check if the model learns better with other datasets</a:t>
              </a:r>
              <a:endParaRPr sz="8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74" name="Google Shape;174;p26"/>
            <p:cNvSpPr/>
            <p:nvPr/>
          </p:nvSpPr>
          <p:spPr>
            <a:xfrm flipH="1">
              <a:off x="1083025" y="2306625"/>
              <a:ext cx="1834800" cy="143400"/>
            </a:xfrm>
            <a:prstGeom prst="parallelogram">
              <a:avLst>
                <a:gd fmla="val 96952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</a:t>
              </a:r>
              <a:endParaRPr/>
            </a:p>
          </p:txBody>
        </p:sp>
        <p:sp>
          <p:nvSpPr>
            <p:cNvPr id="175" name="Google Shape;175;p26"/>
            <p:cNvSpPr/>
            <p:nvPr/>
          </p:nvSpPr>
          <p:spPr>
            <a:xfrm>
              <a:off x="1083125" y="2460449"/>
              <a:ext cx="1834800" cy="143400"/>
            </a:xfrm>
            <a:prstGeom prst="parallelogram">
              <a:avLst>
                <a:gd fmla="val 96952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6" name="Google Shape;176;p26"/>
          <p:cNvGrpSpPr/>
          <p:nvPr/>
        </p:nvGrpSpPr>
        <p:grpSpPr>
          <a:xfrm>
            <a:off x="3710874" y="2306625"/>
            <a:ext cx="1834900" cy="1582600"/>
            <a:chOff x="1083025" y="2306625"/>
            <a:chExt cx="1834900" cy="1582600"/>
          </a:xfrm>
        </p:grpSpPr>
        <p:sp>
          <p:nvSpPr>
            <p:cNvPr id="177" name="Google Shape;177;p26"/>
            <p:cNvSpPr txBox="1"/>
            <p:nvPr/>
          </p:nvSpPr>
          <p:spPr>
            <a:xfrm>
              <a:off x="1235825" y="2695025"/>
              <a:ext cx="1505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solidFill>
                    <a:schemeClr val="accent5"/>
                  </a:solidFill>
                  <a:latin typeface="Roboto"/>
                  <a:ea typeface="Roboto"/>
                  <a:cs typeface="Roboto"/>
                  <a:sym typeface="Roboto"/>
                </a:rPr>
                <a:t>Target improving semantic debugging</a:t>
              </a:r>
              <a:endParaRPr b="1" sz="10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78" name="Google Shape;178;p26"/>
            <p:cNvSpPr txBox="1"/>
            <p:nvPr/>
          </p:nvSpPr>
          <p:spPr>
            <a:xfrm>
              <a:off x="1215700" y="3151825"/>
              <a:ext cx="15456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chemeClr val="accent5"/>
                  </a:solidFill>
                  <a:latin typeface="Roboto"/>
                  <a:ea typeface="Roboto"/>
                  <a:cs typeface="Roboto"/>
                  <a:sym typeface="Roboto"/>
                </a:rPr>
                <a:t>Finetune to improve the plausible match evaluation metric</a:t>
              </a:r>
              <a:endParaRPr sz="8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79" name="Google Shape;179;p26"/>
            <p:cNvSpPr/>
            <p:nvPr/>
          </p:nvSpPr>
          <p:spPr>
            <a:xfrm flipH="1">
              <a:off x="1083025" y="2306625"/>
              <a:ext cx="1834800" cy="143400"/>
            </a:xfrm>
            <a:prstGeom prst="parallelogram">
              <a:avLst>
                <a:gd fmla="val 96952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</a:t>
              </a:r>
              <a:endParaRPr/>
            </a:p>
          </p:txBody>
        </p:sp>
        <p:sp>
          <p:nvSpPr>
            <p:cNvPr id="180" name="Google Shape;180;p26"/>
            <p:cNvSpPr/>
            <p:nvPr/>
          </p:nvSpPr>
          <p:spPr>
            <a:xfrm>
              <a:off x="1083125" y="2460449"/>
              <a:ext cx="1834800" cy="143400"/>
            </a:xfrm>
            <a:prstGeom prst="parallelogram">
              <a:avLst>
                <a:gd fmla="val 96952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1" name="Google Shape;181;p26"/>
          <p:cNvGrpSpPr/>
          <p:nvPr/>
        </p:nvGrpSpPr>
        <p:grpSpPr>
          <a:xfrm>
            <a:off x="5422719" y="2305914"/>
            <a:ext cx="1834900" cy="1582600"/>
            <a:chOff x="1083025" y="2306625"/>
            <a:chExt cx="1834900" cy="1582600"/>
          </a:xfrm>
        </p:grpSpPr>
        <p:sp>
          <p:nvSpPr>
            <p:cNvPr id="182" name="Google Shape;182;p26"/>
            <p:cNvSpPr txBox="1"/>
            <p:nvPr/>
          </p:nvSpPr>
          <p:spPr>
            <a:xfrm>
              <a:off x="1235825" y="2695025"/>
              <a:ext cx="1505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C/C++ debugging Model as a baseline</a:t>
              </a:r>
              <a:endParaRPr b="1" sz="10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83" name="Google Shape;183;p26"/>
            <p:cNvSpPr txBox="1"/>
            <p:nvPr/>
          </p:nvSpPr>
          <p:spPr>
            <a:xfrm>
              <a:off x="1215700" y="3151825"/>
              <a:ext cx="15456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Prompting and evaluating on it with a new  C/C++ debugging baseline model</a:t>
              </a:r>
              <a:endParaRPr sz="8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84" name="Google Shape;184;p26"/>
            <p:cNvSpPr/>
            <p:nvPr/>
          </p:nvSpPr>
          <p:spPr>
            <a:xfrm flipH="1">
              <a:off x="1083025" y="2306625"/>
              <a:ext cx="1834800" cy="143400"/>
            </a:xfrm>
            <a:prstGeom prst="parallelogram">
              <a:avLst>
                <a:gd fmla="val 96952" name="adj"/>
              </a:avLst>
            </a:prstGeom>
            <a:solidFill>
              <a:srgbClr val="C2C2C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</a:t>
              </a:r>
              <a:endParaRPr/>
            </a:p>
          </p:txBody>
        </p:sp>
        <p:sp>
          <p:nvSpPr>
            <p:cNvPr id="185" name="Google Shape;185;p26"/>
            <p:cNvSpPr/>
            <p:nvPr/>
          </p:nvSpPr>
          <p:spPr>
            <a:xfrm>
              <a:off x="1083125" y="2460449"/>
              <a:ext cx="1834800" cy="143400"/>
            </a:xfrm>
            <a:prstGeom prst="parallelogram">
              <a:avLst>
                <a:gd fmla="val 96952" name="adj"/>
              </a:avLst>
            </a:prstGeom>
            <a:solidFill>
              <a:srgbClr val="85858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6" name="Google Shape;186;p26"/>
          <p:cNvGrpSpPr/>
          <p:nvPr/>
        </p:nvGrpSpPr>
        <p:grpSpPr>
          <a:xfrm>
            <a:off x="7135983" y="2305903"/>
            <a:ext cx="1834900" cy="1582600"/>
            <a:chOff x="1083025" y="2306625"/>
            <a:chExt cx="1834900" cy="1582600"/>
          </a:xfrm>
        </p:grpSpPr>
        <p:sp>
          <p:nvSpPr>
            <p:cNvPr id="187" name="Google Shape;187;p26"/>
            <p:cNvSpPr txBox="1"/>
            <p:nvPr/>
          </p:nvSpPr>
          <p:spPr>
            <a:xfrm>
              <a:off x="1120942" y="2695022"/>
              <a:ext cx="17559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Resolve multiple bugs using iterative inferencing</a:t>
              </a:r>
              <a:endParaRPr b="1" sz="10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88" name="Google Shape;188;p26"/>
            <p:cNvSpPr txBox="1"/>
            <p:nvPr/>
          </p:nvSpPr>
          <p:spPr>
            <a:xfrm>
              <a:off x="1215700" y="3151825"/>
              <a:ext cx="15456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When there are multiple bugs, only some bugs get resolved. Can we </a:t>
              </a:r>
              <a:r>
                <a:rPr lang="en" sz="800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iteratively</a:t>
              </a:r>
              <a:r>
                <a:rPr lang="en" sz="800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 give the </a:t>
              </a:r>
              <a:r>
                <a:rPr lang="en" sz="800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output</a:t>
              </a:r>
              <a:r>
                <a:rPr lang="en" sz="800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 to the model to resolve bugs?</a:t>
              </a:r>
              <a:endParaRPr sz="8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89" name="Google Shape;189;p26"/>
            <p:cNvSpPr/>
            <p:nvPr/>
          </p:nvSpPr>
          <p:spPr>
            <a:xfrm flipH="1">
              <a:off x="1083025" y="2306625"/>
              <a:ext cx="1834800" cy="143400"/>
            </a:xfrm>
            <a:prstGeom prst="parallelogram">
              <a:avLst>
                <a:gd fmla="val 96952" name="adj"/>
              </a:avLst>
            </a:prstGeom>
            <a:solidFill>
              <a:srgbClr val="C2C2C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</a:t>
              </a:r>
              <a:endParaRPr/>
            </a:p>
          </p:txBody>
        </p:sp>
        <p:sp>
          <p:nvSpPr>
            <p:cNvPr id="190" name="Google Shape;190;p26"/>
            <p:cNvSpPr/>
            <p:nvPr/>
          </p:nvSpPr>
          <p:spPr>
            <a:xfrm>
              <a:off x="1083125" y="2460449"/>
              <a:ext cx="1834800" cy="143400"/>
            </a:xfrm>
            <a:prstGeom prst="parallelogram">
              <a:avLst>
                <a:gd fmla="val 96952" name="adj"/>
              </a:avLst>
            </a:prstGeom>
            <a:solidFill>
              <a:srgbClr val="85858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1" name="Google Shape;191;p26"/>
          <p:cNvSpPr/>
          <p:nvPr/>
        </p:nvSpPr>
        <p:spPr>
          <a:xfrm>
            <a:off x="5422725" y="1003050"/>
            <a:ext cx="493800" cy="258000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2" name="Google Shape;192;p26"/>
          <p:cNvSpPr/>
          <p:nvPr/>
        </p:nvSpPr>
        <p:spPr>
          <a:xfrm>
            <a:off x="5422725" y="1512125"/>
            <a:ext cx="493800" cy="258000"/>
          </a:xfrm>
          <a:prstGeom prst="roundRect">
            <a:avLst>
              <a:gd fmla="val 16667" name="adj"/>
            </a:avLst>
          </a:prstGeom>
          <a:solidFill>
            <a:srgbClr val="85858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3" name="Google Shape;193;p26"/>
          <p:cNvSpPr txBox="1"/>
          <p:nvPr/>
        </p:nvSpPr>
        <p:spPr>
          <a:xfrm>
            <a:off x="6201175" y="1443125"/>
            <a:ext cx="2616900" cy="39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Other experiments if time permits</a:t>
            </a:r>
            <a:endParaRPr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4" name="Google Shape;194;p26"/>
          <p:cNvSpPr txBox="1"/>
          <p:nvPr/>
        </p:nvSpPr>
        <p:spPr>
          <a:xfrm>
            <a:off x="6201175" y="934050"/>
            <a:ext cx="2493600" cy="3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Top priority before final report</a:t>
            </a:r>
            <a:endParaRPr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195" name="Google Shape;195;p26"/>
          <p:cNvGrpSpPr/>
          <p:nvPr/>
        </p:nvGrpSpPr>
        <p:grpSpPr>
          <a:xfrm>
            <a:off x="285775" y="2305900"/>
            <a:ext cx="1834900" cy="1582600"/>
            <a:chOff x="1083025" y="2306625"/>
            <a:chExt cx="1834900" cy="1582600"/>
          </a:xfrm>
        </p:grpSpPr>
        <p:sp>
          <p:nvSpPr>
            <p:cNvPr id="196" name="Google Shape;196;p26"/>
            <p:cNvSpPr txBox="1"/>
            <p:nvPr/>
          </p:nvSpPr>
          <p:spPr>
            <a:xfrm>
              <a:off x="1235825" y="2695025"/>
              <a:ext cx="1505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solidFill>
                    <a:srgbClr val="E06666"/>
                  </a:solidFill>
                  <a:latin typeface="Roboto"/>
                  <a:ea typeface="Roboto"/>
                  <a:cs typeface="Roboto"/>
                  <a:sym typeface="Roboto"/>
                </a:rPr>
                <a:t>Finetune on Tegcer dataset and evaluate</a:t>
              </a:r>
              <a:endParaRPr b="1" sz="1000">
                <a:solidFill>
                  <a:srgbClr val="E0666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97" name="Google Shape;197;p26"/>
            <p:cNvSpPr txBox="1"/>
            <p:nvPr/>
          </p:nvSpPr>
          <p:spPr>
            <a:xfrm>
              <a:off x="1215700" y="3151825"/>
              <a:ext cx="15456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rgbClr val="E06666"/>
                  </a:solidFill>
                  <a:latin typeface="Roboto"/>
                  <a:ea typeface="Roboto"/>
                  <a:cs typeface="Roboto"/>
                  <a:sym typeface="Roboto"/>
                </a:rPr>
                <a:t>Data preprocessing, finetuning using LoRA, finetuning with prompts along with code, prompt engineering</a:t>
              </a:r>
              <a:endParaRPr sz="800">
                <a:solidFill>
                  <a:srgbClr val="E0666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98" name="Google Shape;198;p26"/>
            <p:cNvSpPr/>
            <p:nvPr/>
          </p:nvSpPr>
          <p:spPr>
            <a:xfrm flipH="1">
              <a:off x="1083025" y="2306625"/>
              <a:ext cx="1834800" cy="143400"/>
            </a:xfrm>
            <a:prstGeom prst="parallelogram">
              <a:avLst>
                <a:gd fmla="val 96952" name="adj"/>
              </a:avLst>
            </a:prstGeom>
            <a:solidFill>
              <a:srgbClr val="F4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</a:t>
              </a:r>
              <a:endParaRPr/>
            </a:p>
          </p:txBody>
        </p:sp>
        <p:sp>
          <p:nvSpPr>
            <p:cNvPr id="199" name="Google Shape;199;p26"/>
            <p:cNvSpPr/>
            <p:nvPr/>
          </p:nvSpPr>
          <p:spPr>
            <a:xfrm>
              <a:off x="1083125" y="2460449"/>
              <a:ext cx="1834800" cy="143400"/>
            </a:xfrm>
            <a:prstGeom prst="parallelogram">
              <a:avLst>
                <a:gd fmla="val 96952" name="adj"/>
              </a:avLst>
            </a:prstGeom>
            <a:solidFill>
              <a:srgbClr val="E0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0" name="Google Shape;200;p26"/>
          <p:cNvSpPr txBox="1"/>
          <p:nvPr/>
        </p:nvSpPr>
        <p:spPr>
          <a:xfrm rot="-5400000">
            <a:off x="-296975" y="2316600"/>
            <a:ext cx="924300" cy="241200"/>
          </a:xfrm>
          <a:prstGeom prst="rect">
            <a:avLst/>
          </a:prstGeom>
          <a:noFill/>
          <a:ln cap="flat" cmpd="sng" w="952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800">
                <a:solidFill>
                  <a:srgbClr val="E06666"/>
                </a:solidFill>
                <a:latin typeface="Roboto"/>
                <a:ea typeface="Roboto"/>
                <a:cs typeface="Roboto"/>
                <a:sym typeface="Roboto"/>
              </a:rPr>
              <a:t>Midterm Report</a:t>
            </a:r>
            <a:endParaRPr sz="800">
              <a:solidFill>
                <a:srgbClr val="E0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1" name="Google Shape;201;p26"/>
          <p:cNvSpPr/>
          <p:nvPr/>
        </p:nvSpPr>
        <p:spPr>
          <a:xfrm>
            <a:off x="5422725" y="493975"/>
            <a:ext cx="493800" cy="258000"/>
          </a:xfrm>
          <a:prstGeom prst="roundRect">
            <a:avLst>
              <a:gd fmla="val 16667" name="adj"/>
            </a:avLst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2" name="Google Shape;202;p26"/>
          <p:cNvSpPr txBox="1"/>
          <p:nvPr/>
        </p:nvSpPr>
        <p:spPr>
          <a:xfrm>
            <a:off x="6201175" y="424975"/>
            <a:ext cx="2493600" cy="3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Completed so far</a:t>
            </a:r>
            <a:endParaRPr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7"/>
          <p:cNvSpPr txBox="1"/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</a:t>
            </a:r>
            <a:endParaRPr/>
          </a:p>
        </p:txBody>
      </p:sp>
      <p:sp>
        <p:nvSpPr>
          <p:cNvPr id="208" name="Google Shape;208;p27"/>
          <p:cNvSpPr txBox="1"/>
          <p:nvPr>
            <p:ph idx="1" type="subTitle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  <p:sp>
        <p:nvSpPr>
          <p:cNvPr id="209" name="Google Shape;209;p27"/>
          <p:cNvSpPr txBox="1"/>
          <p:nvPr/>
        </p:nvSpPr>
        <p:spPr>
          <a:xfrm>
            <a:off x="5177500" y="2073300"/>
            <a:ext cx="3362400" cy="7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Appreciate all the guidance given by our TA Brihi Joshi!</a:t>
            </a:r>
            <a:endParaRPr b="1"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latin typeface="Georgia"/>
                <a:ea typeface="Georgia"/>
                <a:cs typeface="Georgia"/>
                <a:sym typeface="Georgia"/>
              </a:rPr>
              <a:t>Motivation</a:t>
            </a:r>
            <a:endParaRPr sz="32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80" name="Google Shape;80;p1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●"/>
            </a:pPr>
            <a:r>
              <a:rPr b="1" lang="en" sz="1200">
                <a:latin typeface="Times New Roman"/>
                <a:ea typeface="Times New Roman"/>
                <a:cs typeface="Times New Roman"/>
                <a:sym typeface="Times New Roman"/>
              </a:rPr>
              <a:t>Large Language Models (LLMs)</a:t>
            </a: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 have shown significant improvement in learning and understanding code and have the potential to debug or correct buggy code. 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●"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Recent advancements in </a:t>
            </a:r>
            <a:r>
              <a:rPr b="1" lang="en" sz="1200">
                <a:latin typeface="Times New Roman"/>
                <a:ea typeface="Times New Roman"/>
                <a:cs typeface="Times New Roman"/>
                <a:sym typeface="Times New Roman"/>
              </a:rPr>
              <a:t>code debugging</a:t>
            </a: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 have been achieved in languages like </a:t>
            </a:r>
            <a:r>
              <a:rPr b="1" lang="en" sz="1200">
                <a:latin typeface="Times New Roman"/>
                <a:ea typeface="Times New Roman"/>
                <a:cs typeface="Times New Roman"/>
                <a:sym typeface="Times New Roman"/>
              </a:rPr>
              <a:t>Java</a:t>
            </a: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 and </a:t>
            </a:r>
            <a:r>
              <a:rPr b="1" lang="en" sz="1200">
                <a:latin typeface="Times New Roman"/>
                <a:ea typeface="Times New Roman"/>
                <a:cs typeface="Times New Roman"/>
                <a:sym typeface="Times New Roman"/>
              </a:rPr>
              <a:t>Python</a:t>
            </a: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. 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●"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These models do not perform well on </a:t>
            </a:r>
            <a:r>
              <a:rPr b="1" lang="en" sz="1200">
                <a:latin typeface="Times New Roman"/>
                <a:ea typeface="Times New Roman"/>
                <a:cs typeface="Times New Roman"/>
                <a:sym typeface="Times New Roman"/>
              </a:rPr>
              <a:t>debugging C/C++</a:t>
            </a: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 through prompting alone and will need more powerful techniques to understand the </a:t>
            </a:r>
            <a:r>
              <a:rPr b="1" lang="en" sz="1200">
                <a:latin typeface="Times New Roman"/>
                <a:ea typeface="Times New Roman"/>
                <a:cs typeface="Times New Roman"/>
                <a:sym typeface="Times New Roman"/>
              </a:rPr>
              <a:t>intricacies</a:t>
            </a: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 of C/C++.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81" name="Google Shape;81;p14"/>
          <p:cNvPicPr preferRelativeResize="0"/>
          <p:nvPr/>
        </p:nvPicPr>
        <p:blipFill rotWithShape="1">
          <a:blip r:embed="rId3">
            <a:alphaModFix/>
          </a:blip>
          <a:srcRect b="0" l="5864" r="5143" t="0"/>
          <a:stretch/>
        </p:blipFill>
        <p:spPr>
          <a:xfrm>
            <a:off x="3008412" y="3060963"/>
            <a:ext cx="3127174" cy="1710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24593" y="2715801"/>
            <a:ext cx="3210989" cy="221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24627" y="2715788"/>
            <a:ext cx="3094743" cy="2216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17409" y="2715801"/>
            <a:ext cx="3025357" cy="2216073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773175" y="2715801"/>
            <a:ext cx="3513825" cy="2216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Georgia"/>
                <a:ea typeface="Georgia"/>
                <a:cs typeface="Georgia"/>
                <a:sym typeface="Georgia"/>
              </a:rPr>
              <a:t>Prompting on Baseline models - CodeLlama and RepairLlama`</a:t>
            </a:r>
            <a:endParaRPr sz="24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91" name="Google Shape;91;p15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04800" lvl="0" marL="457200" rtl="0" algn="just"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●"/>
            </a:pPr>
            <a:r>
              <a:rPr b="1" lang="en" sz="1200">
                <a:latin typeface="Times New Roman"/>
                <a:ea typeface="Times New Roman"/>
                <a:cs typeface="Times New Roman"/>
                <a:sym typeface="Times New Roman"/>
              </a:rPr>
              <a:t>CodeLLaMA</a:t>
            </a: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, based on Meta’s </a:t>
            </a:r>
            <a:r>
              <a:rPr b="1" lang="en" sz="1200">
                <a:latin typeface="Times New Roman"/>
                <a:ea typeface="Times New Roman"/>
                <a:cs typeface="Times New Roman"/>
                <a:sym typeface="Times New Roman"/>
              </a:rPr>
              <a:t>LLaMA 2 architecture</a:t>
            </a: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, is trained on a massive dataset of code comprising different programming languages - performs a range of </a:t>
            </a:r>
            <a:r>
              <a:rPr b="1" lang="en" sz="1200">
                <a:latin typeface="Times New Roman"/>
                <a:ea typeface="Times New Roman"/>
                <a:cs typeface="Times New Roman"/>
                <a:sym typeface="Times New Roman"/>
              </a:rPr>
              <a:t>code-related tasks</a:t>
            </a: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 effectively, including generating </a:t>
            </a:r>
            <a:r>
              <a:rPr b="1" lang="en" sz="1200">
                <a:latin typeface="Times New Roman"/>
                <a:ea typeface="Times New Roman"/>
                <a:cs typeface="Times New Roman"/>
                <a:sym typeface="Times New Roman"/>
              </a:rPr>
              <a:t>syntactically correct code</a:t>
            </a: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 and </a:t>
            </a:r>
            <a:r>
              <a:rPr b="1" lang="en" sz="1200">
                <a:latin typeface="Times New Roman"/>
                <a:ea typeface="Times New Roman"/>
                <a:cs typeface="Times New Roman"/>
                <a:sym typeface="Times New Roman"/>
              </a:rPr>
              <a:t>understanding complex code structures</a:t>
            </a: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just"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●"/>
            </a:pPr>
            <a:r>
              <a:rPr b="1" lang="en" sz="1200">
                <a:latin typeface="Times New Roman"/>
                <a:ea typeface="Times New Roman"/>
                <a:cs typeface="Times New Roman"/>
                <a:sym typeface="Times New Roman"/>
              </a:rPr>
              <a:t>RepairLLaMA</a:t>
            </a: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, an extension of CodeLLaMA fine-tuned on the</a:t>
            </a:r>
            <a:r>
              <a:rPr b="1" lang="en" sz="1200">
                <a:latin typeface="Times New Roman"/>
                <a:ea typeface="Times New Roman"/>
                <a:cs typeface="Times New Roman"/>
                <a:sym typeface="Times New Roman"/>
              </a:rPr>
              <a:t> MegaDiff dataset</a:t>
            </a: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, is optimized for automated program repair in </a:t>
            </a:r>
            <a:r>
              <a:rPr b="1" lang="en" sz="1200">
                <a:latin typeface="Times New Roman"/>
                <a:ea typeface="Times New Roman"/>
                <a:cs typeface="Times New Roman"/>
                <a:sym typeface="Times New Roman"/>
              </a:rPr>
              <a:t>Java</a:t>
            </a: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 to enhance its debugging performance across multiple lines of code.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just"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●"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To further </a:t>
            </a:r>
            <a:r>
              <a:rPr b="1" lang="en" sz="1200">
                <a:latin typeface="Times New Roman"/>
                <a:ea typeface="Times New Roman"/>
                <a:cs typeface="Times New Roman"/>
                <a:sym typeface="Times New Roman"/>
              </a:rPr>
              <a:t>assess</a:t>
            </a: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 the </a:t>
            </a:r>
            <a:r>
              <a:rPr b="1" lang="en" sz="1200">
                <a:latin typeface="Times New Roman"/>
                <a:ea typeface="Times New Roman"/>
                <a:cs typeface="Times New Roman"/>
                <a:sym typeface="Times New Roman"/>
              </a:rPr>
              <a:t>necessity</a:t>
            </a: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 of fine-tuning </a:t>
            </a:r>
            <a:r>
              <a:rPr b="1" lang="en" sz="1200">
                <a:latin typeface="Times New Roman"/>
                <a:ea typeface="Times New Roman"/>
                <a:cs typeface="Times New Roman"/>
                <a:sym typeface="Times New Roman"/>
              </a:rPr>
              <a:t>RepairLlama</a:t>
            </a: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, we employed </a:t>
            </a:r>
            <a:r>
              <a:rPr b="1" lang="en" sz="1200">
                <a:latin typeface="Times New Roman"/>
                <a:ea typeface="Times New Roman"/>
                <a:cs typeface="Times New Roman"/>
                <a:sym typeface="Times New Roman"/>
              </a:rPr>
              <a:t>zero-shot </a:t>
            </a: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and </a:t>
            </a:r>
            <a:r>
              <a:rPr b="1" lang="en" sz="1200">
                <a:latin typeface="Times New Roman"/>
                <a:ea typeface="Times New Roman"/>
                <a:cs typeface="Times New Roman"/>
                <a:sym typeface="Times New Roman"/>
              </a:rPr>
              <a:t>one-shot </a:t>
            </a: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prompting techniques.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92" name="Google Shape;92;p15"/>
          <p:cNvGraphicFramePr/>
          <p:nvPr/>
        </p:nvGraphicFramePr>
        <p:xfrm>
          <a:off x="1999525" y="2800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{72ED655D-10F7-4957-8334-CC740B408508}</a:tableStyleId>
              </a:tblPr>
              <a:tblGrid>
                <a:gridCol w="2188475"/>
                <a:gridCol w="954975"/>
                <a:gridCol w="1098775"/>
                <a:gridCol w="902700"/>
              </a:tblGrid>
              <a:tr h="353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Experiments</a:t>
                      </a:r>
                      <a:endParaRPr b="1" sz="9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CodeBLEU </a:t>
                      </a:r>
                      <a:endParaRPr b="1" sz="9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Plausible Match </a:t>
                      </a:r>
                      <a:endParaRPr b="1" sz="9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AST</a:t>
                      </a:r>
                      <a:endParaRPr b="1" sz="9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</a:tr>
              <a:tr h="353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RepairLlama inferred on Java Code</a:t>
                      </a:r>
                      <a:endParaRPr sz="9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0.94</a:t>
                      </a:r>
                      <a:endParaRPr sz="9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0.8</a:t>
                      </a:r>
                      <a:endParaRPr sz="9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0.95</a:t>
                      </a:r>
                      <a:endParaRPr sz="9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</a:tr>
              <a:tr h="353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RepairLlama inferred on C Code</a:t>
                      </a:r>
                      <a:endParaRPr sz="9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0.81</a:t>
                      </a:r>
                      <a:endParaRPr sz="9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0.2</a:t>
                      </a:r>
                      <a:endParaRPr sz="9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0.86</a:t>
                      </a:r>
                      <a:endParaRPr sz="9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</a:tr>
              <a:tr h="353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RepairLlama inferred on C++ Code</a:t>
                      </a:r>
                      <a:endParaRPr sz="9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0.85</a:t>
                      </a:r>
                      <a:endParaRPr sz="9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0.5</a:t>
                      </a:r>
                      <a:endParaRPr sz="9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0.81</a:t>
                      </a:r>
                      <a:endParaRPr sz="9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</a:tr>
              <a:tr h="353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CodeLlama inferred on C Code</a:t>
                      </a:r>
                      <a:endParaRPr sz="9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0.63</a:t>
                      </a:r>
                      <a:endParaRPr sz="9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 sz="9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0.71</a:t>
                      </a:r>
                      <a:endParaRPr sz="9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93" name="Google Shape;93;p15"/>
          <p:cNvSpPr txBox="1"/>
          <p:nvPr/>
        </p:nvSpPr>
        <p:spPr>
          <a:xfrm>
            <a:off x="2759388" y="4569025"/>
            <a:ext cx="3625200" cy="3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Table 1: Prompting with Baselines (CodeLlama and RepairLlama)</a:t>
            </a:r>
            <a:endParaRPr sz="10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Georgia"/>
                <a:ea typeface="Georgia"/>
                <a:cs typeface="Georgia"/>
                <a:sym typeface="Georgia"/>
              </a:rPr>
              <a:t>Prompting on RepairLlama - Error Analysis</a:t>
            </a:r>
            <a:endParaRPr/>
          </a:p>
        </p:txBody>
      </p:sp>
      <p:graphicFrame>
        <p:nvGraphicFramePr>
          <p:cNvPr id="99" name="Google Shape;99;p16"/>
          <p:cNvGraphicFramePr/>
          <p:nvPr/>
        </p:nvGraphicFramePr>
        <p:xfrm>
          <a:off x="1671938" y="1226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{72ED655D-10F7-4957-8334-CC740B408508}</a:tableStyleId>
              </a:tblPr>
              <a:tblGrid>
                <a:gridCol w="1160025"/>
                <a:gridCol w="1160025"/>
                <a:gridCol w="1160025"/>
                <a:gridCol w="1160025"/>
                <a:gridCol w="1160025"/>
              </a:tblGrid>
              <a:tr h="311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Inference Number</a:t>
                      </a:r>
                      <a:endParaRPr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Error Type</a:t>
                      </a:r>
                      <a:endParaRPr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Java</a:t>
                      </a:r>
                      <a:endParaRPr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C++</a:t>
                      </a:r>
                      <a:endParaRPr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</a:t>
                      </a:r>
                      <a:endParaRPr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1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Operator Misuse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☑️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☑️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☑️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1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Missing Logic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☑️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❌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❌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1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Excess Logic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☑️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❌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❌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1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Variable Misuse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☑️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❌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❌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1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Multi-Function Error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❌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❌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❌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00" name="Google Shape;100;p16"/>
          <p:cNvSpPr txBox="1"/>
          <p:nvPr/>
        </p:nvSpPr>
        <p:spPr>
          <a:xfrm>
            <a:off x="2542201" y="4118525"/>
            <a:ext cx="4059600" cy="3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Table 2: Error Analysis and how RepairLlama performs on these errors</a:t>
            </a:r>
            <a:endParaRPr sz="10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Georgia"/>
                <a:ea typeface="Georgia"/>
                <a:cs typeface="Georgia"/>
                <a:sym typeface="Georgia"/>
              </a:rPr>
              <a:t>Research Question</a:t>
            </a:r>
            <a:endParaRPr sz="30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04800" lvl="0" marL="457200" rtl="0" algn="just"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●"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While many models excel at </a:t>
            </a:r>
            <a:r>
              <a:rPr b="1" lang="en" sz="1200">
                <a:latin typeface="Times New Roman"/>
                <a:ea typeface="Times New Roman"/>
                <a:cs typeface="Times New Roman"/>
                <a:sym typeface="Times New Roman"/>
              </a:rPr>
              <a:t>code generation</a:t>
            </a: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, recent developments have specifically enhanced performance in </a:t>
            </a:r>
            <a:r>
              <a:rPr b="1" lang="en" sz="1200">
                <a:latin typeface="Times New Roman"/>
                <a:ea typeface="Times New Roman"/>
                <a:cs typeface="Times New Roman"/>
                <a:sym typeface="Times New Roman"/>
              </a:rPr>
              <a:t>automatic program repair tasks</a:t>
            </a: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just"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●"/>
            </a:pPr>
            <a:r>
              <a:rPr b="1" lang="en" sz="1200">
                <a:latin typeface="Times New Roman"/>
                <a:ea typeface="Times New Roman"/>
                <a:cs typeface="Times New Roman"/>
                <a:sym typeface="Times New Roman"/>
              </a:rPr>
              <a:t>RepairLlama</a:t>
            </a: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 is the </a:t>
            </a:r>
            <a:r>
              <a:rPr b="1" lang="en" sz="1200">
                <a:latin typeface="Times New Roman"/>
                <a:ea typeface="Times New Roman"/>
                <a:cs typeface="Times New Roman"/>
                <a:sym typeface="Times New Roman"/>
              </a:rPr>
              <a:t>state-of-the-art</a:t>
            </a: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 in code debugging in Java and has shown remarkable results for automated program repair.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just"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●"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We hypothesize that </a:t>
            </a:r>
            <a:r>
              <a:rPr b="1" lang="en" sz="1200">
                <a:latin typeface="Times New Roman"/>
                <a:ea typeface="Times New Roman"/>
                <a:cs typeface="Times New Roman"/>
                <a:sym typeface="Times New Roman"/>
              </a:rPr>
              <a:t>RepairLlama</a:t>
            </a: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 can be fine-tuned for debugging tasks in C/C++, demonstrating </a:t>
            </a:r>
            <a:r>
              <a:rPr b="1" lang="en" sz="1200">
                <a:latin typeface="Times New Roman"/>
                <a:ea typeface="Times New Roman"/>
                <a:cs typeface="Times New Roman"/>
                <a:sym typeface="Times New Roman"/>
              </a:rPr>
              <a:t>cross-linguistic transferability</a:t>
            </a: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 in </a:t>
            </a:r>
            <a:r>
              <a:rPr b="1" lang="en" sz="1200">
                <a:latin typeface="Times New Roman"/>
                <a:ea typeface="Times New Roman"/>
                <a:cs typeface="Times New Roman"/>
                <a:sym typeface="Times New Roman"/>
              </a:rPr>
              <a:t>error detection</a:t>
            </a: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 and </a:t>
            </a:r>
            <a:r>
              <a:rPr b="1" lang="en" sz="1200">
                <a:latin typeface="Times New Roman"/>
                <a:ea typeface="Times New Roman"/>
                <a:cs typeface="Times New Roman"/>
                <a:sym typeface="Times New Roman"/>
              </a:rPr>
              <a:t>correction</a:t>
            </a: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. 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7" name="Google Shape;107;p17"/>
          <p:cNvSpPr/>
          <p:nvPr/>
        </p:nvSpPr>
        <p:spPr>
          <a:xfrm>
            <a:off x="4772225" y="2968150"/>
            <a:ext cx="3990600" cy="8364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What are the best metrics to evaluate program repair tasks?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8" name="Google Shape;108;p17"/>
          <p:cNvSpPr/>
          <p:nvPr/>
        </p:nvSpPr>
        <p:spPr>
          <a:xfrm>
            <a:off x="464100" y="2968150"/>
            <a:ext cx="3990600" cy="8364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Would transfer learning on RepairLlama improve the performance of automated program repair in C/C++?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Datasets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04800" lvl="0" marL="457200" rtl="0" algn="just"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●"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To finetune the model, we plan on using </a:t>
            </a:r>
            <a:r>
              <a:rPr b="1" lang="en" sz="1200">
                <a:latin typeface="Times New Roman"/>
                <a:ea typeface="Times New Roman"/>
                <a:cs typeface="Times New Roman"/>
                <a:sym typeface="Times New Roman"/>
              </a:rPr>
              <a:t>multiple datasets</a:t>
            </a: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 consisting of </a:t>
            </a:r>
            <a:r>
              <a:rPr b="1" lang="en" sz="1200">
                <a:latin typeface="Times New Roman"/>
                <a:ea typeface="Times New Roman"/>
                <a:cs typeface="Times New Roman"/>
                <a:sym typeface="Times New Roman"/>
              </a:rPr>
              <a:t>C</a:t>
            </a: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 and </a:t>
            </a:r>
            <a:r>
              <a:rPr b="1" lang="en" sz="1200">
                <a:latin typeface="Times New Roman"/>
                <a:ea typeface="Times New Roman"/>
                <a:cs typeface="Times New Roman"/>
                <a:sym typeface="Times New Roman"/>
              </a:rPr>
              <a:t>C++ programs</a:t>
            </a: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just"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●"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We also plan to </a:t>
            </a:r>
            <a:r>
              <a:rPr b="1" lang="en" sz="1200">
                <a:latin typeface="Times New Roman"/>
                <a:ea typeface="Times New Roman"/>
                <a:cs typeface="Times New Roman"/>
                <a:sym typeface="Times New Roman"/>
              </a:rPr>
              <a:t>fine-tune the model</a:t>
            </a: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 with </a:t>
            </a:r>
            <a:r>
              <a:rPr b="1" lang="en" sz="1200">
                <a:latin typeface="Times New Roman"/>
                <a:ea typeface="Times New Roman"/>
                <a:cs typeface="Times New Roman"/>
                <a:sym typeface="Times New Roman"/>
              </a:rPr>
              <a:t>syntactic</a:t>
            </a: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 and </a:t>
            </a:r>
            <a:r>
              <a:rPr b="1" lang="en" sz="1200">
                <a:latin typeface="Times New Roman"/>
                <a:ea typeface="Times New Roman"/>
                <a:cs typeface="Times New Roman"/>
                <a:sym typeface="Times New Roman"/>
              </a:rPr>
              <a:t>semantic</a:t>
            </a: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 datasets to enhance its ability to </a:t>
            </a:r>
            <a:r>
              <a:rPr b="1" lang="en" sz="1200">
                <a:latin typeface="Times New Roman"/>
                <a:ea typeface="Times New Roman"/>
                <a:cs typeface="Times New Roman"/>
                <a:sym typeface="Times New Roman"/>
              </a:rPr>
              <a:t>debug</a:t>
            </a: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 a wide range of errors.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115" name="Google Shape;115;p18"/>
          <p:cNvGraphicFramePr/>
          <p:nvPr/>
        </p:nvGraphicFramePr>
        <p:xfrm>
          <a:off x="761288" y="2052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{72ED655D-10F7-4957-8334-CC740B408508}</a:tableStyleId>
              </a:tblPr>
              <a:tblGrid>
                <a:gridCol w="1199725"/>
                <a:gridCol w="783675"/>
                <a:gridCol w="963900"/>
                <a:gridCol w="1061000"/>
                <a:gridCol w="845925"/>
                <a:gridCol w="1477150"/>
                <a:gridCol w="1290050"/>
              </a:tblGrid>
              <a:tr h="373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Dataset</a:t>
                      </a:r>
                      <a:endParaRPr b="1"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Lang</a:t>
                      </a:r>
                      <a:endParaRPr b="1"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# Examples</a:t>
                      </a:r>
                      <a:endParaRPr b="1"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# lines of code </a:t>
                      </a:r>
                      <a:endParaRPr b="1"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Test Cases</a:t>
                      </a:r>
                      <a:endParaRPr b="1"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Single/multi function</a:t>
                      </a:r>
                      <a:endParaRPr b="1"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Error Type</a:t>
                      </a:r>
                      <a:endParaRPr b="1"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</a:tr>
              <a:tr h="373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Deepfix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6975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12.35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Single:1336 Multi:5639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Syntactic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</a:tr>
              <a:tr h="543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Tegcer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21995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28.91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Single:13738 Multi:8257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Semantic/Syntactic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</a:tr>
              <a:tr h="373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ErrorCLR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C/Cpp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8511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15.43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Yes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Single:8498 Multi:13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Semantic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</a:tr>
              <a:tr h="373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HumanEvalPack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Cpp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164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10.61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Yes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Single:138 Multi:26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Semantic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16" name="Google Shape;116;p18"/>
          <p:cNvSpPr txBox="1"/>
          <p:nvPr/>
        </p:nvSpPr>
        <p:spPr>
          <a:xfrm>
            <a:off x="3215700" y="4089775"/>
            <a:ext cx="2712600" cy="39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Table 3: C/C++ debugging dataset analysis</a:t>
            </a:r>
            <a:endParaRPr sz="10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Georgia"/>
                <a:ea typeface="Georgia"/>
                <a:cs typeface="Georgia"/>
                <a:sym typeface="Georgia"/>
              </a:rPr>
              <a:t>Proposed Method</a:t>
            </a:r>
            <a:endParaRPr sz="3000">
              <a:solidFill>
                <a:srgbClr val="5C5962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122" name="Google Shape;122;p19"/>
          <p:cNvPicPr preferRelativeResize="0"/>
          <p:nvPr/>
        </p:nvPicPr>
        <p:blipFill rotWithShape="1">
          <a:blip r:embed="rId3">
            <a:alphaModFix/>
          </a:blip>
          <a:srcRect b="11925" l="16976" r="16214" t="10331"/>
          <a:stretch/>
        </p:blipFill>
        <p:spPr>
          <a:xfrm>
            <a:off x="1804250" y="1323375"/>
            <a:ext cx="5535499" cy="320705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23" name="Google Shape;123;p19"/>
          <p:cNvSpPr txBox="1"/>
          <p:nvPr/>
        </p:nvSpPr>
        <p:spPr>
          <a:xfrm>
            <a:off x="3215700" y="4530425"/>
            <a:ext cx="2712600" cy="39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Figure 1</a:t>
            </a:r>
            <a:r>
              <a:rPr lang="en" sz="10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End-to-End Pipeline</a:t>
            </a:r>
            <a:endParaRPr sz="10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Georgia"/>
                <a:ea typeface="Georgia"/>
                <a:cs typeface="Georgia"/>
                <a:sym typeface="Georgia"/>
              </a:rPr>
              <a:t>Proposed Method</a:t>
            </a:r>
            <a:endParaRPr sz="3000">
              <a:solidFill>
                <a:srgbClr val="5C5962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29" name="Google Shape;129;p20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04800" lvl="0" marL="457200" rtl="0" algn="just"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●"/>
            </a:pPr>
            <a:r>
              <a:rPr b="1" lang="en" sz="1200">
                <a:latin typeface="Times New Roman"/>
                <a:ea typeface="Times New Roman"/>
                <a:cs typeface="Times New Roman"/>
                <a:sym typeface="Times New Roman"/>
              </a:rPr>
              <a:t>Preprocessing:</a:t>
            </a:r>
            <a:endParaRPr b="1"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1" marL="914400" rtl="0" algn="just"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○"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We retained only programs containing a </a:t>
            </a:r>
            <a:r>
              <a:rPr b="1" lang="en" sz="1200">
                <a:latin typeface="Times New Roman"/>
                <a:ea typeface="Times New Roman"/>
                <a:cs typeface="Times New Roman"/>
                <a:sym typeface="Times New Roman"/>
              </a:rPr>
              <a:t>single function</a:t>
            </a: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 to focus on isolated </a:t>
            </a:r>
            <a:r>
              <a:rPr b="1" lang="en" sz="1200">
                <a:latin typeface="Times New Roman"/>
                <a:ea typeface="Times New Roman"/>
                <a:cs typeface="Times New Roman"/>
                <a:sym typeface="Times New Roman"/>
              </a:rPr>
              <a:t>logical errors </a:t>
            </a: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and </a:t>
            </a:r>
            <a:r>
              <a:rPr b="1" lang="en" sz="1200">
                <a:latin typeface="Times New Roman"/>
                <a:ea typeface="Times New Roman"/>
                <a:cs typeface="Times New Roman"/>
                <a:sym typeface="Times New Roman"/>
              </a:rPr>
              <a:t>syntax corrections</a:t>
            </a: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1" marL="914400" rtl="0" algn="just"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○"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We standardized the </a:t>
            </a:r>
            <a:r>
              <a:rPr b="1" lang="en" sz="1200">
                <a:latin typeface="Times New Roman"/>
                <a:ea typeface="Times New Roman"/>
                <a:cs typeface="Times New Roman"/>
                <a:sym typeface="Times New Roman"/>
              </a:rPr>
              <a:t>buggyCode</a:t>
            </a: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 and </a:t>
            </a:r>
            <a:r>
              <a:rPr b="1" lang="en" sz="1200">
                <a:latin typeface="Times New Roman"/>
                <a:ea typeface="Times New Roman"/>
                <a:cs typeface="Times New Roman"/>
                <a:sym typeface="Times New Roman"/>
              </a:rPr>
              <a:t>correctedCode</a:t>
            </a: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 by conducting thorough</a:t>
            </a:r>
            <a:r>
              <a:rPr b="1" lang="en" sz="1200">
                <a:latin typeface="Times New Roman"/>
                <a:ea typeface="Times New Roman"/>
                <a:cs typeface="Times New Roman"/>
                <a:sym typeface="Times New Roman"/>
              </a:rPr>
              <a:t> comparisons</a:t>
            </a: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 to ensure that only programs with meaningful differences between the buggy and corrected versions were included.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just"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●"/>
            </a:pPr>
            <a:r>
              <a:rPr b="1" lang="en" sz="1200">
                <a:latin typeface="Times New Roman"/>
                <a:ea typeface="Times New Roman"/>
                <a:cs typeface="Times New Roman"/>
                <a:sym typeface="Times New Roman"/>
              </a:rPr>
              <a:t>Fine Tuning</a:t>
            </a:r>
            <a:r>
              <a:rPr b="1" lang="en" sz="1200"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endParaRPr b="1"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1" marL="914400" rtl="0" algn="just"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○"/>
            </a:pPr>
            <a:r>
              <a:rPr b="1" lang="en" sz="1200">
                <a:latin typeface="Times New Roman"/>
                <a:ea typeface="Times New Roman"/>
                <a:cs typeface="Times New Roman"/>
                <a:sym typeface="Times New Roman"/>
              </a:rPr>
              <a:t>LoRA (Low-Rank Adaptation)</a:t>
            </a: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 is used for parameter efficient finetuning that us</a:t>
            </a: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es</a:t>
            </a: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 fewer learnable parameters through matrix </a:t>
            </a: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approximation</a:t>
            </a: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1" marL="914400" rtl="0" algn="just"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○"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This </a:t>
            </a: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helps fine-tuning to </a:t>
            </a:r>
            <a:r>
              <a:rPr b="1" lang="en" sz="1200">
                <a:latin typeface="Times New Roman"/>
                <a:ea typeface="Times New Roman"/>
                <a:cs typeface="Times New Roman"/>
                <a:sym typeface="Times New Roman"/>
              </a:rPr>
              <a:t>converge</a:t>
            </a: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 and </a:t>
            </a:r>
            <a:r>
              <a:rPr b="1" lang="en" sz="1200">
                <a:latin typeface="Times New Roman"/>
                <a:ea typeface="Times New Roman"/>
                <a:cs typeface="Times New Roman"/>
                <a:sym typeface="Times New Roman"/>
              </a:rPr>
              <a:t>clearly</a:t>
            </a: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 contributes to the effectiveness of the model in fixing bugs outside the fine-tuning data distribution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just"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●"/>
            </a:pPr>
            <a:r>
              <a:rPr b="1" lang="en" sz="1200">
                <a:latin typeface="Times New Roman"/>
                <a:ea typeface="Times New Roman"/>
                <a:cs typeface="Times New Roman"/>
                <a:sym typeface="Times New Roman"/>
              </a:rPr>
              <a:t>Evaluation Metrics:</a:t>
            </a:r>
            <a:endParaRPr b="1"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1" marL="914400" rtl="0" algn="just"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○"/>
            </a:pPr>
            <a:r>
              <a:rPr b="1" lang="en" sz="1200">
                <a:latin typeface="Times New Roman"/>
                <a:ea typeface="Times New Roman"/>
                <a:cs typeface="Times New Roman"/>
                <a:sym typeface="Times New Roman"/>
              </a:rPr>
              <a:t>CodeBLEU:</a:t>
            </a: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 weighted combination of n-gram match (BLEU), Abstract Syntax Tree match, weighted </a:t>
            </a:r>
            <a:r>
              <a:rPr b="1" lang="en" sz="1200">
                <a:latin typeface="Times New Roman"/>
                <a:ea typeface="Times New Roman"/>
                <a:cs typeface="Times New Roman"/>
                <a:sym typeface="Times New Roman"/>
              </a:rPr>
              <a:t>n-gram</a:t>
            </a: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 match (BLEU-weighted), and data-flow match scores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1" marL="914400" rtl="0" algn="just"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○"/>
            </a:pPr>
            <a:r>
              <a:rPr b="1" lang="en" sz="1200">
                <a:latin typeface="Times New Roman"/>
                <a:ea typeface="Times New Roman"/>
                <a:cs typeface="Times New Roman"/>
                <a:sym typeface="Times New Roman"/>
              </a:rPr>
              <a:t>Abstract Syntax Tree (AST): </a:t>
            </a: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using AST differencing of two codes for comparison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1" marL="914400" rtl="0" algn="just"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○"/>
            </a:pPr>
            <a:r>
              <a:rPr b="1" lang="en" sz="1200">
                <a:latin typeface="Times New Roman"/>
                <a:ea typeface="Times New Roman"/>
                <a:cs typeface="Times New Roman"/>
                <a:sym typeface="Times New Roman"/>
              </a:rPr>
              <a:t>Plausible Match: </a:t>
            </a: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ratio of the number of examples that passed all test cases to the total number of examples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latin typeface="Georgia"/>
                <a:ea typeface="Georgia"/>
                <a:cs typeface="Georgia"/>
                <a:sym typeface="Georgia"/>
              </a:rPr>
              <a:t>Current Results - Experiments using CARC</a:t>
            </a:r>
            <a:endParaRPr sz="32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35" name="Google Shape;135;p21"/>
          <p:cNvSpPr txBox="1"/>
          <p:nvPr>
            <p:ph idx="1" type="body"/>
          </p:nvPr>
        </p:nvSpPr>
        <p:spPr>
          <a:xfrm>
            <a:off x="258775" y="1152425"/>
            <a:ext cx="8520600" cy="341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●"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We make use of </a:t>
            </a:r>
            <a:r>
              <a:rPr b="1" lang="en" sz="1200">
                <a:latin typeface="Times New Roman"/>
                <a:ea typeface="Times New Roman"/>
                <a:cs typeface="Times New Roman"/>
                <a:sym typeface="Times New Roman"/>
              </a:rPr>
              <a:t>TEGCER</a:t>
            </a: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 dataset for model </a:t>
            </a: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fine tuning of automated program repair in C</a:t>
            </a: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●"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Using `&lt;unk&gt;` as padding token ensures correct padding handling, stabilizing training and improving loss. Thus, we can see a significant improvement in the third experiment.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136" name="Google Shape;136;p21"/>
          <p:cNvGraphicFramePr/>
          <p:nvPr/>
        </p:nvGraphicFramePr>
        <p:xfrm>
          <a:off x="761288" y="2571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{72ED655D-10F7-4957-8334-CC740B408508}</a:tableStyleId>
              </a:tblPr>
              <a:tblGrid>
                <a:gridCol w="1036550"/>
                <a:gridCol w="935425"/>
                <a:gridCol w="778225"/>
                <a:gridCol w="832800"/>
                <a:gridCol w="916700"/>
                <a:gridCol w="730875"/>
                <a:gridCol w="1276250"/>
                <a:gridCol w="1114600"/>
              </a:tblGrid>
              <a:tr h="3735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Experiment</a:t>
                      </a:r>
                      <a:endParaRPr b="1"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Epoch</a:t>
                      </a:r>
                      <a:endParaRPr b="1"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max_steps</a:t>
                      </a:r>
                      <a:endParaRPr b="1"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learning rate</a:t>
                      </a:r>
                      <a:endParaRPr b="1"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batch size</a:t>
                      </a:r>
                      <a:endParaRPr b="1"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Optim</a:t>
                      </a:r>
                      <a:endParaRPr b="1"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Train loss</a:t>
                      </a:r>
                      <a:endParaRPr b="1"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Eval Loss</a:t>
                      </a:r>
                      <a:endParaRPr b="1"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3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2000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5e-4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Adam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0.4923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0.5383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3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10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4000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5e-4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Adam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0.3402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0.5349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3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4000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2e-5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Adam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0.2715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0.2744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37" name="Google Shape;137;p21"/>
          <p:cNvSpPr txBox="1"/>
          <p:nvPr/>
        </p:nvSpPr>
        <p:spPr>
          <a:xfrm>
            <a:off x="3162788" y="4066050"/>
            <a:ext cx="2712600" cy="39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Table 4: Finetuning Experiments</a:t>
            </a:r>
            <a:endParaRPr sz="10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CE93D8"/>
      </a:accent2>
      <a:accent3>
        <a:srgbClr val="4DB6AC"/>
      </a:accent3>
      <a:accent4>
        <a:srgbClr val="FF9800"/>
      </a:accent4>
      <a:accent5>
        <a:srgbClr val="009668"/>
      </a:accent5>
      <a:accent6>
        <a:srgbClr val="EEFF41"/>
      </a:accent6>
      <a:hlink>
        <a:srgbClr val="009668"/>
      </a:hlink>
      <a:folHlink>
        <a:srgbClr val="00966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